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" r:id="rId3"/>
    <p:sldId id="262" r:id="rId4"/>
    <p:sldId id="263" r:id="rId5"/>
    <p:sldId id="268" r:id="rId6"/>
    <p:sldId id="276" r:id="rId7"/>
    <p:sldId id="265" r:id="rId8"/>
    <p:sldId id="277" r:id="rId9"/>
    <p:sldId id="278" r:id="rId10"/>
    <p:sldId id="266" r:id="rId11"/>
    <p:sldId id="280" r:id="rId12"/>
    <p:sldId id="289" r:id="rId13"/>
    <p:sldId id="284" r:id="rId14"/>
    <p:sldId id="285" r:id="rId15"/>
    <p:sldId id="286" r:id="rId16"/>
    <p:sldId id="287" r:id="rId17"/>
    <p:sldId id="288" r:id="rId18"/>
    <p:sldId id="267" r:id="rId19"/>
    <p:sldId id="281" r:id="rId20"/>
    <p:sldId id="260" r:id="rId21"/>
  </p:sldIdLst>
  <p:sldSz cx="12192000" cy="6858000"/>
  <p:notesSz cx="6858000" cy="9144000"/>
  <p:embeddedFontLst>
    <p:embeddedFont>
      <p:font typeface="汉仪字研欢乐宋简" panose="00020600040101010101" charset="-122"/>
      <p:regular r:id="rId28"/>
    </p:embeddedFont>
    <p:embeddedFont>
      <p:font typeface="微软雅黑" panose="020B0503020204020204" charset="-122"/>
      <p:regular r:id="rId29"/>
    </p:embeddedFont>
    <p:embeddedFont>
      <p:font typeface="MV Boli" panose="02000500030200090000" pitchFamily="2" charset="0"/>
      <p:regular r:id="rId30"/>
    </p:embeddedFont>
    <p:embeddedFont>
      <p:font typeface="等线" panose="02010600030101010101" charset="-122"/>
      <p:regular r:id="rId31"/>
    </p:embeddedFont>
    <p:embeddedFont>
      <p:font typeface="等线 Light" panose="02010600030101010101" charset="-122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  <p:embeddedFont>
      <p:font typeface="汉仪字研欢乐宋W" panose="00020600040101010101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静" initials="静" lastIdx="3" clrIdx="0"/>
  <p:cmAuthor id="2" name="chenjing" initials="c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6348"/>
    <a:srgbClr val="EFB463"/>
    <a:srgbClr val="7B9E54"/>
    <a:srgbClr val="295892"/>
    <a:srgbClr val="FFFFFF"/>
    <a:srgbClr val="FFDB70"/>
    <a:srgbClr val="AED6F6"/>
    <a:srgbClr val="E9B060"/>
    <a:srgbClr val="7C9E55"/>
    <a:srgbClr val="FFFB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8" Type="http://schemas.openxmlformats.org/officeDocument/2006/relationships/tags" Target="tags/tag57.xml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commentAuthors" Target="commentAuthors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92777-E204-4C5B-9D2F-0D8778B96E0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6C342-84F0-4F5B-9950-C1A842BBE4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jpeg"/><Relationship Id="rId2" Type="http://schemas.openxmlformats.org/officeDocument/2006/relationships/image" Target="../media/image6.jpe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jpeg"/><Relationship Id="rId2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25.xml"/><Relationship Id="rId16" Type="http://schemas.openxmlformats.org/officeDocument/2006/relationships/tags" Target="../tags/tag24.xml"/><Relationship Id="rId15" Type="http://schemas.openxmlformats.org/officeDocument/2006/relationships/tags" Target="../tags/tag23.xml"/><Relationship Id="rId14" Type="http://schemas.openxmlformats.org/officeDocument/2006/relationships/tags" Target="../tags/tag22.xml"/><Relationship Id="rId13" Type="http://schemas.openxmlformats.org/officeDocument/2006/relationships/tags" Target="../tags/tag2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3" Type="http://schemas.openxmlformats.org/officeDocument/2006/relationships/slideLayout" Target="../slideLayouts/slideLayout7.xml"/><Relationship Id="rId22" Type="http://schemas.openxmlformats.org/officeDocument/2006/relationships/tags" Target="../tags/tag46.xml"/><Relationship Id="rId21" Type="http://schemas.openxmlformats.org/officeDocument/2006/relationships/tags" Target="../tags/tag45.xml"/><Relationship Id="rId20" Type="http://schemas.openxmlformats.org/officeDocument/2006/relationships/tags" Target="../tags/tag44.xml"/><Relationship Id="rId2" Type="http://schemas.openxmlformats.org/officeDocument/2006/relationships/tags" Target="../tags/tag26.xml"/><Relationship Id="rId19" Type="http://schemas.openxmlformats.org/officeDocument/2006/relationships/tags" Target="../tags/tag43.xml"/><Relationship Id="rId18" Type="http://schemas.openxmlformats.org/officeDocument/2006/relationships/tags" Target="../tags/tag42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17" name="组合 16"/>
          <p:cNvGrpSpPr/>
          <p:nvPr/>
        </p:nvGrpSpPr>
        <p:grpSpPr>
          <a:xfrm>
            <a:off x="1721042" y="1751330"/>
            <a:ext cx="9065744" cy="3355340"/>
            <a:chOff x="1464" y="2517"/>
            <a:chExt cx="15097" cy="5733"/>
          </a:xfrm>
        </p:grpSpPr>
        <p:sp>
          <p:nvSpPr>
            <p:cNvPr id="13" name="矩形 12"/>
            <p:cNvSpPr/>
            <p:nvPr/>
          </p:nvSpPr>
          <p:spPr>
            <a:xfrm>
              <a:off x="1464" y="4044"/>
              <a:ext cx="15097" cy="268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6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微软雅黑" panose="020B0503020204020204" charset="-122"/>
                  <a:sym typeface="汉仪字研欢乐宋简" panose="00020600040101010101" charset="-122"/>
                </a:rPr>
                <a:t>宣传部技能培训</a:t>
              </a:r>
              <a:endParaRPr kumimoji="0" lang="zh-CN" altLang="en-US" sz="96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汉仪字研欢乐宋简" panose="00020600040101010101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021" y="2517"/>
              <a:ext cx="9335" cy="141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dist"/>
              <a:r>
                <a:rPr lang="en-US" sz="4800" b="1">
                  <a:solidFill>
                    <a:srgbClr val="295892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汉仪字研欢乐宋简" panose="00020600040101010101" charset="-122"/>
                  <a:ea typeface="汉仪字研欢乐宋简" panose="00020600040101010101" charset="-122"/>
                </a:rPr>
                <a:t>“</a:t>
              </a:r>
              <a:r>
                <a:rPr sz="4800" b="1">
                  <a:solidFill>
                    <a:srgbClr val="295892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汉仪字研欢乐宋简" panose="00020600040101010101" charset="-122"/>
                  <a:ea typeface="汉仪字研欢乐宋简" panose="00020600040101010101" charset="-122"/>
                </a:rPr>
                <a:t>EDUCATION</a:t>
              </a:r>
              <a:r>
                <a:rPr lang="en-US" sz="4800" b="1">
                  <a:solidFill>
                    <a:srgbClr val="295892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汉仪字研欢乐宋简" panose="00020600040101010101" charset="-122"/>
                  <a:ea typeface="汉仪字研欢乐宋简" panose="00020600040101010101" charset="-122"/>
                </a:rPr>
                <a:t>”</a:t>
              </a:r>
              <a:endParaRPr lang="en-US" sz="4800" b="1">
                <a:solidFill>
                  <a:srgbClr val="295892"/>
                </a:solidFill>
                <a:effectLst>
                  <a:outerShdw blurRad="38100" dist="19050" dir="2700000" algn="tl" rotWithShape="0">
                    <a:sysClr val="windowText" lastClr="000000">
                      <a:alpha val="40000"/>
                    </a:sysClr>
                  </a:outerShdw>
                </a:effectLst>
                <a:latin typeface="汉仪字研欢乐宋简" panose="00020600040101010101" charset="-122"/>
                <a:ea typeface="汉仪字研欢乐宋简" panose="00020600040101010101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5761" y="7410"/>
              <a:ext cx="6584" cy="840"/>
            </a:xfrm>
            <a:prstGeom prst="roundRect">
              <a:avLst>
                <a:gd name="adj" fmla="val 50000"/>
              </a:avLst>
            </a:prstGeom>
            <a:solidFill>
              <a:srgbClr val="295892"/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p>
              <a:pPr algn="ctr"/>
              <a:r>
                <a:rPr lang="zh-CN" altLang="en-US" sz="2400">
                  <a:latin typeface="汉仪字研欢乐宋简" panose="00020600040101010101" charset="-122"/>
                  <a:ea typeface="汉仪字研欢乐宋简" panose="00020600040101010101" charset="-122"/>
                </a:rPr>
                <a:t>演讲人：刘佳妮</a:t>
              </a:r>
              <a:endParaRPr lang="zh-CN" altLang="en-US" sz="2400">
                <a:latin typeface="汉仪字研欢乐宋简" panose="00020600040101010101" charset="-122"/>
                <a:ea typeface="汉仪字研欢乐宋简" panose="00020600040101010101" charset="-122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4173538" y="742950"/>
            <a:ext cx="384619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拍照时要注意什么？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11" name="文本框1"/>
          <p:cNvSpPr txBox="1"/>
          <p:nvPr>
            <p:custDataLst>
              <p:tags r:id="rId2"/>
            </p:custDataLst>
          </p:nvPr>
        </p:nvSpPr>
        <p:spPr>
          <a:xfrm>
            <a:off x="5460188" y="1937582"/>
            <a:ext cx="14039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人物：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2" name="文本框2"/>
          <p:cNvSpPr/>
          <p:nvPr>
            <p:custDataLst>
              <p:tags r:id="rId3"/>
            </p:custDataLst>
          </p:nvPr>
        </p:nvSpPr>
        <p:spPr>
          <a:xfrm>
            <a:off x="5460365" y="2284095"/>
            <a:ext cx="6158865" cy="1476375"/>
          </a:xfrm>
          <a:prstGeom prst="rect">
            <a:avLst/>
          </a:prstGeom>
        </p:spPr>
        <p:txBody>
          <a:bodyPr wrap="square">
            <a:spAutoFit/>
          </a:bodyPr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每个主体的角度、色调应一致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(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可以后续调色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)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面部表情正常！！！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宣讲活动相关，拍摄宣讲人时优先考虑其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ppt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封面页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13" name="文本框1"/>
          <p:cNvSpPr txBox="1"/>
          <p:nvPr>
            <p:custDataLst>
              <p:tags r:id="rId4"/>
            </p:custDataLst>
          </p:nvPr>
        </p:nvSpPr>
        <p:spPr>
          <a:xfrm>
            <a:off x="5457013" y="3979339"/>
            <a:ext cx="140398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合照：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4" name="文本框2"/>
          <p:cNvSpPr/>
          <p:nvPr>
            <p:custDataLst>
              <p:tags r:id="rId5"/>
            </p:custDataLst>
          </p:nvPr>
        </p:nvSpPr>
        <p:spPr>
          <a:xfrm>
            <a:off x="5457190" y="4411980"/>
            <a:ext cx="3872230" cy="1938020"/>
          </a:xfrm>
          <a:prstGeom prst="rect">
            <a:avLst/>
          </a:prstGeom>
        </p:spPr>
        <p:txBody>
          <a:bodyPr wrap="square">
            <a:spAutoFit/>
          </a:bodyPr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画面中人物表情正常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W" panose="00020600040101010101" charset="-122"/>
              <a:ea typeface="汉仪字研欢乐宋W" panose="00020600040101010101" charset="-122"/>
              <a:cs typeface="汉仪字研欢乐宋W" panose="00020600040101010101" charset="-122"/>
              <a:sym typeface="+mn-lt"/>
            </a:endParaRPr>
          </a:p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画面水平不要拍歪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W" panose="00020600040101010101" charset="-122"/>
              <a:ea typeface="汉仪字研欢乐宋W" panose="00020600040101010101" charset="-122"/>
              <a:cs typeface="汉仪字研欢乐宋W" panose="00020600040101010101" charset="-122"/>
              <a:sym typeface="+mn-lt"/>
            </a:endParaRPr>
          </a:p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组织调整站位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W" panose="00020600040101010101" charset="-122"/>
              <a:ea typeface="汉仪字研欢乐宋W" panose="00020600040101010101" charset="-122"/>
              <a:cs typeface="汉仪字研欢乐宋W" panose="00020600040101010101" charset="-122"/>
              <a:sym typeface="+mn-lt"/>
            </a:endParaRPr>
          </a:p>
          <a:p>
            <a:pPr marR="0" lvl="0" indent="0" algn="l" defTabSz="914400" rt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·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W" panose="00020600040101010101" charset="-122"/>
                <a:ea typeface="汉仪字研欢乐宋W" panose="00020600040101010101" charset="-122"/>
                <a:cs typeface="汉仪字研欢乐宋W" panose="00020600040101010101" charset="-122"/>
                <a:sym typeface="+mn-lt"/>
              </a:rPr>
              <a:t>倒数记时拍照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W" panose="00020600040101010101" charset="-122"/>
              <a:ea typeface="汉仪字研欢乐宋W" panose="00020600040101010101" charset="-122"/>
              <a:cs typeface="汉仪字研欢乐宋W" panose="00020600040101010101" charset="-122"/>
              <a:sym typeface="+mn-lt"/>
            </a:endParaRPr>
          </a:p>
        </p:txBody>
      </p:sp>
      <p:pic>
        <p:nvPicPr>
          <p:cNvPr id="3" name="图片 2" descr="QQ图片20220421005630"/>
          <p:cNvPicPr>
            <a:picLocks noChangeAspect="1"/>
          </p:cNvPicPr>
          <p:nvPr/>
        </p:nvPicPr>
        <p:blipFill>
          <a:blip r:embed="rId6"/>
          <a:srcRect l="14906" r="5324" b="5788"/>
          <a:stretch>
            <a:fillRect/>
          </a:stretch>
        </p:blipFill>
        <p:spPr>
          <a:xfrm>
            <a:off x="1166495" y="1993265"/>
            <a:ext cx="3917950" cy="34048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3049086" y="1442849"/>
            <a:ext cx="7177405" cy="178371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干货来了</a:t>
            </a:r>
            <a:r>
              <a:rPr kumimoji="0" lang="en-US" altLang="zh-CN" sz="110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—</a:t>
            </a:r>
            <a:endParaRPr kumimoji="0" lang="zh-CN" altLang="en-US" sz="11000" b="1" i="0" u="none" strike="noStrike" kern="1200" cap="none" spc="0" normalizeH="0" baseline="0" noProof="0" dirty="0">
              <a:ln w="0"/>
              <a:solidFill>
                <a:srgbClr val="295892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24869" y="3187957"/>
            <a:ext cx="5225839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7389A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PS</a:t>
            </a:r>
            <a:r>
              <a:rPr kumimoji="0" lang="zh-CN" altLang="en-US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改字技巧</a:t>
            </a:r>
            <a:endParaRPr kumimoji="0" lang="zh-CN" altLang="en-US" sz="6600" b="1" i="0" u="none" strike="noStrike" kern="800" cap="none" spc="80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38772" y="4295953"/>
            <a:ext cx="7998032" cy="781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当我们</a:t>
            </a:r>
            <a:r>
              <a:rPr lang="zh-CN" altLang="en-US" sz="160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的照片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拍到分享者的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内有表述不准确的内容，但是写推文要用到这张照片怎么办？不要慌，我们有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PS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改字技巧！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97717" y="597434"/>
            <a:ext cx="106453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例：</a:t>
            </a:r>
            <a:r>
              <a:rPr lang="zh-CN" altLang="en-US" sz="3200" b="1" kern="0" dirty="0">
                <a:solidFill>
                  <a:srgbClr val="295892"/>
                </a:solidFill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怎么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把“进一步深入理解全面深化改革”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                     改为“深入理解进一步全面深化改革”？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48" y="1699410"/>
            <a:ext cx="4515715" cy="4561156"/>
          </a:xfrm>
          <a:prstGeom prst="rect">
            <a:avLst/>
          </a:prstGeom>
        </p:spPr>
      </p:pic>
      <p:sp>
        <p:nvSpPr>
          <p:cNvPr id="4" name="箭头: 右 3"/>
          <p:cNvSpPr/>
          <p:nvPr/>
        </p:nvSpPr>
        <p:spPr>
          <a:xfrm>
            <a:off x="5804597" y="3429000"/>
            <a:ext cx="835742" cy="688258"/>
          </a:xfrm>
          <a:prstGeom prst="rightArrow">
            <a:avLst/>
          </a:prstGeom>
          <a:solidFill>
            <a:srgbClr val="AED6F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5119" y="1699410"/>
            <a:ext cx="4515715" cy="456115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229599" y="4117258"/>
            <a:ext cx="2123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深入理解进一步</a:t>
            </a:r>
            <a:endParaRPr lang="zh-CN" altLang="en-US" sz="12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865239" y="569960"/>
            <a:ext cx="87703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b="1" kern="0" dirty="0">
                <a:solidFill>
                  <a:srgbClr val="295892"/>
                </a:solidFill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第一步：在</a:t>
            </a:r>
            <a:r>
              <a:rPr lang="en-US" altLang="zh-CN" sz="3200" b="1" kern="0" dirty="0">
                <a:solidFill>
                  <a:srgbClr val="295892"/>
                </a:solidFill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PHOTOSHOP</a:t>
            </a:r>
            <a:r>
              <a:rPr lang="zh-CN" altLang="en-US" sz="3200" b="1" kern="0" dirty="0">
                <a:solidFill>
                  <a:srgbClr val="295892"/>
                </a:solidFill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里打开这张照片</a:t>
            </a:r>
            <a:endParaRPr lang="en-US" altLang="zh-CN" sz="3200" b="1" kern="0" dirty="0">
              <a:solidFill>
                <a:srgbClr val="295892"/>
              </a:solidFill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65239" y="1595406"/>
            <a:ext cx="38050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1.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CTRL+J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复制图层</a:t>
            </a:r>
            <a:endParaRPr lang="zh-CN" altLang="en-US" dirty="0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245" y="2180181"/>
            <a:ext cx="2819794" cy="2962688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5004620" y="1595405"/>
            <a:ext cx="74725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2.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选择左侧栏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T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，输入原来的文字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354" y="2207219"/>
            <a:ext cx="857370" cy="3467584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874" y="2180180"/>
            <a:ext cx="5175702" cy="2407972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6432976" y="4781266"/>
            <a:ext cx="39681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即输入“进一步深入理解”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93057" y="502879"/>
            <a:ext cx="425736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3.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调节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文字样式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与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PPT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字体一致</a:t>
            </a:r>
            <a:endParaRPr lang="zh-CN" altLang="en-US" dirty="0">
              <a:solidFill>
                <a:srgbClr val="295892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674" y="1503604"/>
            <a:ext cx="4343871" cy="162161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93057" y="3237729"/>
            <a:ext cx="43438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例子中要改的有：华文楷体、字体颜色、大致的字体大小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31975" y="478018"/>
            <a:ext cx="510294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4.</a:t>
            </a: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CTRL+T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调节文字大小，移动位置使其与原文字重合</a:t>
            </a:r>
            <a:endParaRPr lang="zh-CN" altLang="en-US" dirty="0">
              <a:solidFill>
                <a:srgbClr val="295892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095" y="1503604"/>
            <a:ext cx="4536031" cy="140875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848444" y="4125943"/>
            <a:ext cx="89641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5.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隐藏文字图层，左侧栏选择修补工具</a:t>
            </a:r>
            <a:endParaRPr lang="zh-CN" altLang="en-US" dirty="0">
              <a:solidFill>
                <a:srgbClr val="295892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495094" y="3013501"/>
            <a:ext cx="49398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这里</a:t>
            </a:r>
            <a:r>
              <a:rPr lang="en-US" altLang="zh-CN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CTRL</a:t>
            </a: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按住不要放开。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9023" y="4189719"/>
            <a:ext cx="457222" cy="45722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674" y="4710718"/>
            <a:ext cx="6383372" cy="1117473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674276" y="4733542"/>
            <a:ext cx="37606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defRPr/>
            </a:pP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这里选中第一个图层，用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修补工具消除掉我们要改的字。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99283" y="881297"/>
            <a:ext cx="930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6.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显示文字图层，把文字改成我们想改的字</a:t>
            </a:r>
            <a:endParaRPr lang="zh-CN" altLang="en-US" dirty="0">
              <a:solidFill>
                <a:srgbClr val="295892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204" y="1578615"/>
            <a:ext cx="8478433" cy="110505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8312" y="1021262"/>
            <a:ext cx="247685" cy="30484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99283" y="2718832"/>
            <a:ext cx="930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7.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最后一步，保存！</a:t>
            </a:r>
            <a:endParaRPr lang="zh-CN" altLang="en-US" dirty="0">
              <a:solidFill>
                <a:srgbClr val="295892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204" y="3303607"/>
            <a:ext cx="5384394" cy="295024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013519" y="4145487"/>
            <a:ext cx="39642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DA1D0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大功告成！</a:t>
            </a:r>
            <a:endParaRPr lang="zh-CN" altLang="en-US" sz="4000" dirty="0">
              <a:solidFill>
                <a:srgbClr val="DA1D0E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48" y="1699410"/>
            <a:ext cx="4515715" cy="4561156"/>
          </a:xfrm>
          <a:prstGeom prst="rect">
            <a:avLst/>
          </a:prstGeom>
        </p:spPr>
      </p:pic>
      <p:sp>
        <p:nvSpPr>
          <p:cNvPr id="4" name="箭头: 右 3"/>
          <p:cNvSpPr/>
          <p:nvPr/>
        </p:nvSpPr>
        <p:spPr>
          <a:xfrm>
            <a:off x="5804597" y="3429000"/>
            <a:ext cx="835742" cy="688258"/>
          </a:xfrm>
          <a:prstGeom prst="rightArrow">
            <a:avLst/>
          </a:prstGeom>
          <a:solidFill>
            <a:srgbClr val="AED6F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75495" y="1699410"/>
            <a:ext cx="4515297" cy="456115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035948" y="597434"/>
            <a:ext cx="39642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rgbClr val="DA1D0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成果展示：</a:t>
            </a:r>
            <a:endParaRPr lang="zh-CN" altLang="en-US" sz="4000" dirty="0">
              <a:solidFill>
                <a:srgbClr val="DA1D0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75495" y="6260566"/>
            <a:ext cx="270280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(</a:t>
            </a:r>
            <a:r>
              <a:rPr lang="zh-CN" altLang="en-US" sz="2400" kern="0" dirty="0">
                <a:solidFill>
                  <a:prstClr val="white">
                    <a:lumMod val="50000"/>
                  </a:prstClr>
                </a:solidFill>
                <a:latin typeface="汉仪字研欢乐宋简" panose="00020600040101010101" charset="-122"/>
                <a:ea typeface="汉仪字研欢乐宋简" panose="00020600040101010101" charset="-122"/>
              </a:rPr>
              <a:t>颜色有点没调好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4" name="组合 23"/>
          <p:cNvGrpSpPr/>
          <p:nvPr/>
        </p:nvGrpSpPr>
        <p:grpSpPr>
          <a:xfrm rot="0">
            <a:off x="4480560" y="1442720"/>
            <a:ext cx="3980180" cy="2880508"/>
            <a:chOff x="3992659" y="1983294"/>
            <a:chExt cx="3980180" cy="2880267"/>
          </a:xfrm>
        </p:grpSpPr>
        <p:sp>
          <p:nvSpPr>
            <p:cNvPr id="25" name="矩形 24"/>
            <p:cNvSpPr/>
            <p:nvPr/>
          </p:nvSpPr>
          <p:spPr>
            <a:xfrm>
              <a:off x="4722216" y="1983294"/>
              <a:ext cx="2160270" cy="22148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04</a:t>
              </a:r>
              <a:endParaRPr kumimoji="0" lang="en-US" altLang="zh-CN" sz="138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992659" y="3756849"/>
              <a:ext cx="3980180" cy="110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389A3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6600" b="1" kern="0" noProof="0" dirty="0">
                  <a:ln>
                    <a:noFill/>
                  </a:ln>
                  <a:solidFill>
                    <a:srgbClr val="295892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微软雅黑" panose="020B0503020204020204" charset="-122"/>
                  <a:sym typeface="Arial" panose="020B0604020202020204" pitchFamily="34" charset="0"/>
                </a:rPr>
                <a:t>总体整合</a:t>
              </a:r>
              <a:endParaRPr kumimoji="0" lang="zh-CN" altLang="en-US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2113598" y="995680"/>
            <a:ext cx="796607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最后推文的呈现要求（小小改革一下）</a:t>
            </a:r>
            <a:endParaRPr kumimoji="0" lang="zh-CN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>
            <p:custDataLst>
              <p:tags r:id="rId2"/>
            </p:custDataLst>
          </p:nvPr>
        </p:nvSpPr>
        <p:spPr>
          <a:xfrm>
            <a:off x="1768475" y="2296795"/>
            <a:ext cx="676275" cy="664845"/>
          </a:xfrm>
          <a:prstGeom prst="ellipse">
            <a:avLst/>
          </a:prstGeom>
          <a:solidFill>
            <a:srgbClr val="7B9E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1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8" name="文本框2"/>
          <p:cNvSpPr/>
          <p:nvPr>
            <p:custDataLst>
              <p:tags r:id="rId3"/>
            </p:custDataLst>
          </p:nvPr>
        </p:nvSpPr>
        <p:spPr>
          <a:xfrm>
            <a:off x="2617470" y="2265045"/>
            <a:ext cx="8333740" cy="6451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文字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word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稿以新闻标题命名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>
            <p:custDataLst>
              <p:tags r:id="rId4"/>
            </p:custDataLst>
          </p:nvPr>
        </p:nvSpPr>
        <p:spPr>
          <a:xfrm>
            <a:off x="1768475" y="3469005"/>
            <a:ext cx="676275" cy="664845"/>
          </a:xfrm>
          <a:prstGeom prst="ellipse">
            <a:avLst/>
          </a:prstGeom>
          <a:solidFill>
            <a:srgbClr val="EFB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2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0" name="文本框2"/>
          <p:cNvSpPr/>
          <p:nvPr>
            <p:custDataLst>
              <p:tags r:id="rId5"/>
            </p:custDataLst>
          </p:nvPr>
        </p:nvSpPr>
        <p:spPr>
          <a:xfrm>
            <a:off x="2653030" y="3209925"/>
            <a:ext cx="8333740" cy="11988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图片在相应文字上方；投稿时图片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+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新闻标题（图片应经过筛选，并按稿件中插入顺序编号命名，如：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01.jpg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）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>
            <p:custDataLst>
              <p:tags r:id="rId6"/>
            </p:custDataLst>
          </p:nvPr>
        </p:nvSpPr>
        <p:spPr>
          <a:xfrm>
            <a:off x="1768475" y="4603115"/>
            <a:ext cx="676275" cy="664845"/>
          </a:xfrm>
          <a:prstGeom prst="ellipse">
            <a:avLst/>
          </a:prstGeom>
          <a:solidFill>
            <a:srgbClr val="C863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3</a:t>
            </a:r>
            <a:endParaRPr kumimoji="0" lang="en-US" altLang="zh-C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2" name="文本框2"/>
          <p:cNvSpPr/>
          <p:nvPr>
            <p:custDataLst>
              <p:tags r:id="rId7"/>
            </p:custDataLst>
          </p:nvPr>
        </p:nvSpPr>
        <p:spPr>
          <a:xfrm>
            <a:off x="2693035" y="4538345"/>
            <a:ext cx="8070850" cy="119888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拍照的同学在发送压缩包的同时可以将原图在微信上发送（因为很多同学发送的压缩包里都不是原图）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17" name="组合 16"/>
          <p:cNvGrpSpPr/>
          <p:nvPr/>
        </p:nvGrpSpPr>
        <p:grpSpPr>
          <a:xfrm>
            <a:off x="3066162" y="1751330"/>
            <a:ext cx="5945548" cy="3355340"/>
            <a:chOff x="3704" y="2517"/>
            <a:chExt cx="9901" cy="5733"/>
          </a:xfrm>
        </p:grpSpPr>
        <p:sp>
          <p:nvSpPr>
            <p:cNvPr id="13" name="矩形 12"/>
            <p:cNvSpPr/>
            <p:nvPr/>
          </p:nvSpPr>
          <p:spPr>
            <a:xfrm>
              <a:off x="3704" y="3991"/>
              <a:ext cx="9901" cy="268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6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微软雅黑" panose="020B0503020204020204" charset="-122"/>
                  <a:sym typeface="汉仪字研欢乐宋简" panose="00020600040101010101" charset="-122"/>
                </a:rPr>
                <a:t>感谢观看</a:t>
              </a:r>
              <a:r>
                <a:rPr kumimoji="0" lang="en-US" altLang="zh-CN" sz="96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微软雅黑" panose="020B0503020204020204" charset="-122"/>
                  <a:sym typeface="汉仪字研欢乐宋简" panose="00020600040101010101" charset="-122"/>
                </a:rPr>
                <a:t>~</a:t>
              </a:r>
              <a:endParaRPr kumimoji="0" lang="en-US" altLang="zh-CN" sz="96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汉仪字研欢乐宋简" panose="00020600040101010101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021" y="2517"/>
              <a:ext cx="9335" cy="141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t">
              <a:spAutoFit/>
            </a:bodyPr>
            <a:p>
              <a:pPr algn="dist"/>
              <a:r>
                <a:rPr lang="en-US" sz="4800" b="1">
                  <a:solidFill>
                    <a:srgbClr val="295892"/>
                  </a:solidFill>
                  <a:effectLst>
                    <a:outerShdw blurRad="38100" dist="19050" dir="2700000" algn="tl" rotWithShape="0">
                      <a:sysClr val="windowText" lastClr="000000">
                        <a:alpha val="40000"/>
                      </a:sysClr>
                    </a:outerShdw>
                  </a:effectLst>
                  <a:latin typeface="汉仪字研欢乐宋简" panose="00020600040101010101" charset="-122"/>
                  <a:ea typeface="汉仪字研欢乐宋简" panose="00020600040101010101" charset="-122"/>
                </a:rPr>
                <a:t>“THANK YOU”</a:t>
              </a:r>
              <a:endParaRPr lang="en-US" sz="4800" b="1">
                <a:solidFill>
                  <a:srgbClr val="295892"/>
                </a:solidFill>
                <a:effectLst>
                  <a:outerShdw blurRad="38100" dist="19050" dir="2700000" algn="tl" rotWithShape="0">
                    <a:sysClr val="windowText" lastClr="000000">
                      <a:alpha val="40000"/>
                    </a:sysClr>
                  </a:outerShdw>
                </a:effectLst>
                <a:latin typeface="汉仪字研欢乐宋简" panose="00020600040101010101" charset="-122"/>
                <a:ea typeface="汉仪字研欢乐宋简" panose="00020600040101010101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5761" y="7410"/>
              <a:ext cx="6584" cy="840"/>
            </a:xfrm>
            <a:prstGeom prst="roundRect">
              <a:avLst>
                <a:gd name="adj" fmla="val 50000"/>
              </a:avLst>
            </a:prstGeom>
            <a:solidFill>
              <a:srgbClr val="295892"/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p>
              <a:pPr algn="ctr"/>
              <a:r>
                <a:rPr lang="zh-CN" altLang="en-US" sz="2400">
                  <a:latin typeface="汉仪字研欢乐宋简" panose="00020600040101010101" charset="-122"/>
                  <a:ea typeface="汉仪字研欢乐宋简" panose="00020600040101010101" charset="-122"/>
                </a:rPr>
                <a:t>演讲人：刘佳妮</a:t>
              </a:r>
              <a:endParaRPr lang="zh-CN" altLang="en-US" sz="2400">
                <a:latin typeface="汉仪字研欢乐宋简" panose="00020600040101010101" charset="-122"/>
                <a:ea typeface="汉仪字研欢乐宋简" panose="00020600040101010101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4832985" y="1099820"/>
            <a:ext cx="2526665" cy="14452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MV Boli" panose="02000500030200090000" pitchFamily="2" charset="0"/>
              </a:rPr>
              <a:t>目录</a:t>
            </a:r>
            <a:endParaRPr kumimoji="0" lang="zh-CN" altLang="en-US" sz="8800" b="0" i="0" u="none" strike="noStrike" kern="1200" cap="none" spc="0" normalizeH="0" baseline="0" noProof="0" dirty="0">
              <a:ln w="0"/>
              <a:solidFill>
                <a:srgbClr val="295892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MV Boli" panose="02000500030200090000" pitchFamily="2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230062" y="2259721"/>
            <a:ext cx="1732915" cy="4603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MV Boli" panose="02000500030200090000" pitchFamily="2" charset="0"/>
              </a:rPr>
              <a:t>CONTENTS</a:t>
            </a:r>
            <a:endParaRPr kumimoji="0" lang="en-US" altLang="zh-CN" sz="2400" b="0" i="0" u="none" strike="noStrike" kern="1200" cap="none" spc="0" normalizeH="0" baseline="0" noProof="0" dirty="0">
              <a:ln w="0"/>
              <a:solidFill>
                <a:srgbClr val="295892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MV Boli" panose="02000500030200090000" pitchFamily="2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887345" y="2912110"/>
            <a:ext cx="2227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Arial" panose="020B0604020202020204" pitchFamily="34" charset="0"/>
              </a:rPr>
              <a:t>基本格式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>
            <p:custDataLst>
              <p:tags r:id="rId3"/>
            </p:custDataLst>
          </p:nvPr>
        </p:nvSpPr>
        <p:spPr>
          <a:xfrm>
            <a:off x="2967355" y="4157980"/>
            <a:ext cx="22275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Arial" panose="020B0604020202020204" pitchFamily="34" charset="0"/>
              </a:rPr>
              <a:t>图片相关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67" name="文本框 66"/>
          <p:cNvSpPr txBox="1"/>
          <p:nvPr>
            <p:custDataLst>
              <p:tags r:id="rId4"/>
            </p:custDataLst>
          </p:nvPr>
        </p:nvSpPr>
        <p:spPr>
          <a:xfrm>
            <a:off x="7419340" y="2914650"/>
            <a:ext cx="21285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Arial" panose="020B0604020202020204" pitchFamily="34" charset="0"/>
              </a:rPr>
              <a:t>推文撰写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75" name="文本框 74"/>
          <p:cNvSpPr txBox="1"/>
          <p:nvPr>
            <p:custDataLst>
              <p:tags r:id="rId5"/>
            </p:custDataLst>
          </p:nvPr>
        </p:nvSpPr>
        <p:spPr>
          <a:xfrm>
            <a:off x="7465060" y="4194810"/>
            <a:ext cx="21285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  <a:sym typeface="Arial" panose="020B0604020202020204" pitchFamily="34" charset="0"/>
              </a:rPr>
              <a:t>总体整合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" name="文本框3"/>
          <p:cNvSpPr txBox="1"/>
          <p:nvPr>
            <p:custDataLst>
              <p:tags r:id="rId6"/>
            </p:custDataLst>
          </p:nvPr>
        </p:nvSpPr>
        <p:spPr>
          <a:xfrm>
            <a:off x="1912507" y="2741295"/>
            <a:ext cx="106667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</a:rPr>
              <a:t>01</a:t>
            </a:r>
            <a:endParaRPr kumimoji="0" lang="en-US" altLang="zh-CN" sz="6000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</a:endParaRPr>
          </a:p>
        </p:txBody>
      </p:sp>
      <p:sp>
        <p:nvSpPr>
          <p:cNvPr id="12" name="文本框3"/>
          <p:cNvSpPr txBox="1"/>
          <p:nvPr>
            <p:custDataLst>
              <p:tags r:id="rId7"/>
            </p:custDataLst>
          </p:nvPr>
        </p:nvSpPr>
        <p:spPr>
          <a:xfrm>
            <a:off x="1912507" y="3987165"/>
            <a:ext cx="106667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</a:rPr>
              <a:t>03</a:t>
            </a:r>
            <a:endParaRPr kumimoji="0" lang="en-US" altLang="zh-CN" sz="6000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</a:endParaRPr>
          </a:p>
        </p:txBody>
      </p:sp>
      <p:sp>
        <p:nvSpPr>
          <p:cNvPr id="13" name="文本框3"/>
          <p:cNvSpPr txBox="1"/>
          <p:nvPr>
            <p:custDataLst>
              <p:tags r:id="rId8"/>
            </p:custDataLst>
          </p:nvPr>
        </p:nvSpPr>
        <p:spPr>
          <a:xfrm>
            <a:off x="6359412" y="4051300"/>
            <a:ext cx="106667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</a:rPr>
              <a:t>04</a:t>
            </a:r>
            <a:endParaRPr kumimoji="0" lang="en-US" altLang="zh-CN" sz="6000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</a:endParaRPr>
          </a:p>
        </p:txBody>
      </p:sp>
      <p:sp>
        <p:nvSpPr>
          <p:cNvPr id="14" name="文本框3"/>
          <p:cNvSpPr txBox="1"/>
          <p:nvPr>
            <p:custDataLst>
              <p:tags r:id="rId9"/>
            </p:custDataLst>
          </p:nvPr>
        </p:nvSpPr>
        <p:spPr>
          <a:xfrm>
            <a:off x="6359412" y="2741295"/>
            <a:ext cx="106667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微软雅黑" panose="020B0503020204020204" charset="-122"/>
              </a:rPr>
              <a:t>02</a:t>
            </a:r>
            <a:endParaRPr kumimoji="0" lang="en-US" altLang="zh-CN" sz="6000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4" name="组合 23"/>
          <p:cNvGrpSpPr/>
          <p:nvPr/>
        </p:nvGrpSpPr>
        <p:grpSpPr>
          <a:xfrm rot="0">
            <a:off x="4480560" y="1442720"/>
            <a:ext cx="3980180" cy="2983230"/>
            <a:chOff x="3992659" y="1983294"/>
            <a:chExt cx="3980180" cy="2983230"/>
          </a:xfrm>
        </p:grpSpPr>
        <p:sp>
          <p:nvSpPr>
            <p:cNvPr id="25" name="矩形 24"/>
            <p:cNvSpPr/>
            <p:nvPr/>
          </p:nvSpPr>
          <p:spPr>
            <a:xfrm>
              <a:off x="4722215" y="1983294"/>
              <a:ext cx="2160270" cy="22148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01</a:t>
              </a:r>
              <a:endParaRPr kumimoji="0" lang="en-US" altLang="zh-CN" sz="138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992659" y="3859719"/>
              <a:ext cx="3980180" cy="1106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389A3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600" b="1" i="0" u="none" strike="noStrike" kern="800" cap="none" spc="800" normalizeH="0" baseline="0" noProof="0" dirty="0">
                  <a:ln>
                    <a:noFill/>
                  </a:ln>
                  <a:solidFill>
                    <a:srgbClr val="295892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基本格式</a:t>
              </a:r>
              <a:endParaRPr kumimoji="0" lang="zh-CN" altLang="en-US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2"/>
          <p:cNvSpPr/>
          <p:nvPr/>
        </p:nvSpPr>
        <p:spPr>
          <a:xfrm>
            <a:off x="745490" y="1064260"/>
            <a:ext cx="10321925" cy="305498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标题：方正小标宋简体，居中，加粗，小二号字，标题与正文之间空行。注意：没有首行缩进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2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字符。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正文：仿宋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_GB2312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，两端对齐，重要词句加粗，四号，全文行距固定值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28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磅，首行缩进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2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字符。（小标题黑体四号）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sym typeface="+mn-lt"/>
            </a:endParaRPr>
          </a:p>
        </p:txBody>
      </p:sp>
      <p:pic>
        <p:nvPicPr>
          <p:cNvPr id="4" name="图片 3" descr="QQ图片20220421001456"/>
          <p:cNvPicPr>
            <a:picLocks noChangeAspect="1"/>
          </p:cNvPicPr>
          <p:nvPr/>
        </p:nvPicPr>
        <p:blipFill>
          <a:blip r:embed="rId2"/>
          <a:srcRect l="30838" t="35825" r="45605" b="23888"/>
          <a:stretch>
            <a:fillRect/>
          </a:stretch>
        </p:blipFill>
        <p:spPr>
          <a:xfrm>
            <a:off x="303530" y="4090035"/>
            <a:ext cx="2382520" cy="22923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84090" y="389255"/>
            <a:ext cx="262509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基本格式要求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2" name="文本框2"/>
          <p:cNvSpPr/>
          <p:nvPr/>
        </p:nvSpPr>
        <p:spPr>
          <a:xfrm>
            <a:off x="3702050" y="4544695"/>
            <a:ext cx="7365365" cy="1383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图片：图片居中，环绕方式为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“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嵌入型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”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，图片处行距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1.0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，图片比例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4:3/3:2/16:9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sym typeface="+mn-lt"/>
              </a:rPr>
              <a:t>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文本框2"/>
          <p:cNvSpPr/>
          <p:nvPr>
            <p:custDataLst>
              <p:tags r:id="rId2"/>
            </p:custDataLst>
          </p:nvPr>
        </p:nvSpPr>
        <p:spPr>
          <a:xfrm>
            <a:off x="619125" y="1545590"/>
            <a:ext cx="4553585" cy="4156710"/>
          </a:xfrm>
          <a:prstGeom prst="rect">
            <a:avLst/>
          </a:prstGeom>
        </p:spPr>
        <p:txBody>
          <a:bodyPr wrap="square">
            <a:spAutoFit/>
          </a:bodyPr>
          <a:p>
            <a:pPr marR="0" lvl="0" indent="0" algn="l" defTabSz="914400" rtl="0" fontAlgn="auto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文末小字：</a:t>
            </a:r>
            <a:endParaRPr kumimoji="0" lang="zh-CN" altLang="en-US" sz="4000" b="0" i="0" u="none" strike="noStrike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  <a:sym typeface="+mn-lt"/>
            </a:endParaRPr>
          </a:p>
          <a:p>
            <a:pPr marR="0" lvl="0" indent="0" algn="l" defTabSz="914400" rtl="0" fontAlgn="auto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稿件文档结尾必须注明</a:t>
            </a:r>
            <a:r>
              <a:rPr kumimoji="0" lang="en-US" altLang="zh-CN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“</a:t>
            </a:r>
            <a:r>
              <a:rPr kumimoji="0" lang="zh-CN" altLang="en-US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来稿单位、通讯员姓名、图文负责人、审核</a:t>
            </a:r>
            <a:r>
              <a:rPr kumimoji="0" lang="en-US" altLang="zh-CN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”</a:t>
            </a:r>
            <a:r>
              <a:rPr kumimoji="0" lang="zh-CN" altLang="en-US" sz="4000" b="0" i="0" u="none" strike="noStrike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  <a:sym typeface="+mn-lt"/>
              </a:rPr>
              <a:t>等信息，居中对齐。</a:t>
            </a:r>
            <a:endParaRPr kumimoji="0" lang="zh-CN" altLang="en-US" sz="4000" b="0" i="0" u="none" strike="noStrike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  <a:sym typeface="+mn-lt"/>
            </a:endParaRPr>
          </a:p>
        </p:txBody>
      </p:sp>
      <p:pic>
        <p:nvPicPr>
          <p:cNvPr id="3" name="图片 2" descr="f702c38ed2bef6011739fb0780eb8da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710" y="2684145"/>
            <a:ext cx="6477000" cy="2197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4" name="组合 23"/>
          <p:cNvGrpSpPr/>
          <p:nvPr/>
        </p:nvGrpSpPr>
        <p:grpSpPr>
          <a:xfrm rot="0">
            <a:off x="4480560" y="1442720"/>
            <a:ext cx="3980180" cy="2880360"/>
            <a:chOff x="3992659" y="1983294"/>
            <a:chExt cx="3980180" cy="2880360"/>
          </a:xfrm>
        </p:grpSpPr>
        <p:sp>
          <p:nvSpPr>
            <p:cNvPr id="25" name="矩形 24"/>
            <p:cNvSpPr/>
            <p:nvPr/>
          </p:nvSpPr>
          <p:spPr>
            <a:xfrm>
              <a:off x="4722216" y="1983294"/>
              <a:ext cx="2160270" cy="22148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02</a:t>
              </a:r>
              <a:endParaRPr kumimoji="0" lang="en-US" altLang="zh-CN" sz="138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992659" y="3756849"/>
              <a:ext cx="3980180" cy="1106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389A3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600" b="1" i="0" u="none" strike="noStrike" kern="800" cap="none" spc="800" normalizeH="0" baseline="0" noProof="0" dirty="0">
                  <a:ln>
                    <a:noFill/>
                  </a:ln>
                  <a:solidFill>
                    <a:srgbClr val="295892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推文撰写</a:t>
              </a:r>
              <a:endParaRPr kumimoji="0" lang="zh-CN" altLang="en-US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4116070" y="542290"/>
            <a:ext cx="38455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撰写推文小技巧！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sp>
        <p:nvSpPr>
          <p:cNvPr id="7" name="椭圆 6"/>
          <p:cNvSpPr/>
          <p:nvPr>
            <p:custDataLst>
              <p:tags r:id="rId2"/>
            </p:custDataLst>
          </p:nvPr>
        </p:nvSpPr>
        <p:spPr>
          <a:xfrm>
            <a:off x="1134110" y="1720215"/>
            <a:ext cx="344170" cy="379095"/>
          </a:xfrm>
          <a:prstGeom prst="ellipse">
            <a:avLst/>
          </a:prstGeom>
          <a:solidFill>
            <a:srgbClr val="295892"/>
          </a:solidFill>
          <a:ln w="19050">
            <a:solidFill>
              <a:sysClr val="window" lastClr="FFFFFF"/>
            </a:solidFill>
          </a:ln>
          <a:effectLst>
            <a:outerShdw blurRad="101600" dist="12700" sx="102000" sy="102000" algn="ctr" rotWithShape="0">
              <a:srgbClr val="4472C4">
                <a:lumMod val="40000"/>
                <a:lumOff val="60000"/>
                <a:alpha val="20000"/>
              </a:srgbClr>
            </a:outerShdw>
          </a:effectLst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 rot="0">
            <a:off x="1628776" y="1511300"/>
            <a:ext cx="4800600" cy="1525905"/>
            <a:chOff x="860728" y="3236673"/>
            <a:chExt cx="4805664" cy="1525668"/>
          </a:xfrm>
        </p:grpSpPr>
        <p:sp>
          <p:nvSpPr>
            <p:cNvPr id="24" name="矩形 23"/>
            <p:cNvSpPr/>
            <p:nvPr>
              <p:custDataLst>
                <p:tags r:id="rId4"/>
              </p:custDataLst>
            </p:nvPr>
          </p:nvSpPr>
          <p:spPr>
            <a:xfrm>
              <a:off x="864542" y="3674755"/>
              <a:ext cx="4344167" cy="10875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在遇到不知道如何下手的推文主题时，我们可以去参考以前写过的类似推文，或者在微信公众号里搜索相同主题的推文</a:t>
              </a: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2" name="矩形 1"/>
            <p:cNvSpPr/>
            <p:nvPr>
              <p:custDataLst>
                <p:tags r:id="rId5"/>
              </p:custDataLst>
            </p:nvPr>
          </p:nvSpPr>
          <p:spPr>
            <a:xfrm>
              <a:off x="860728" y="3236673"/>
              <a:ext cx="4805664" cy="6076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天下文章一大招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——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参考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4487D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  <p:grpSp>
        <p:nvGrpSpPr>
          <p:cNvPr id="3" name="组合 2"/>
          <p:cNvGrpSpPr/>
          <p:nvPr>
            <p:custDataLst>
              <p:tags r:id="rId6"/>
            </p:custDataLst>
          </p:nvPr>
        </p:nvGrpSpPr>
        <p:grpSpPr>
          <a:xfrm rot="0">
            <a:off x="1867536" y="3929380"/>
            <a:ext cx="4193540" cy="1535429"/>
            <a:chOff x="860728" y="3227149"/>
            <a:chExt cx="4197963" cy="1535190"/>
          </a:xfrm>
        </p:grpSpPr>
        <p:sp>
          <p:nvSpPr>
            <p:cNvPr id="4" name="矩形 3"/>
            <p:cNvSpPr/>
            <p:nvPr>
              <p:custDataLst>
                <p:tags r:id="rId7"/>
              </p:custDataLst>
            </p:nvPr>
          </p:nvSpPr>
          <p:spPr>
            <a:xfrm>
              <a:off x="864542" y="3674754"/>
              <a:ext cx="4134396" cy="108758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不要为了追求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“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高大上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”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而过分使用一些意义词语，切忌夸张表达，客观真实描述该活动的意义与影响</a:t>
              </a: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8"/>
              </p:custDataLst>
            </p:nvPr>
          </p:nvSpPr>
          <p:spPr>
            <a:xfrm>
              <a:off x="860728" y="3227149"/>
              <a:ext cx="4197963" cy="60760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保留纪实性文字的真实性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4487D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9"/>
            </p:custDataLst>
          </p:nvPr>
        </p:nvGrpSpPr>
        <p:grpSpPr>
          <a:xfrm rot="0">
            <a:off x="7091681" y="1511300"/>
            <a:ext cx="3676015" cy="1525905"/>
            <a:chOff x="860728" y="3236673"/>
            <a:chExt cx="3679892" cy="1525668"/>
          </a:xfrm>
        </p:grpSpPr>
        <p:sp>
          <p:nvSpPr>
            <p:cNvPr id="10" name="矩形 9"/>
            <p:cNvSpPr/>
            <p:nvPr>
              <p:custDataLst>
                <p:tags r:id="rId10"/>
              </p:custDataLst>
            </p:nvPr>
          </p:nvSpPr>
          <p:spPr>
            <a:xfrm>
              <a:off x="864542" y="3674755"/>
              <a:ext cx="3676078" cy="10875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写好推文的基础就是对所描写事件的流程与内容有清晰、完整的了解；我们可以在参与活动时做好记录</a:t>
              </a: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11"/>
              </p:custDataLst>
            </p:nvPr>
          </p:nvSpPr>
          <p:spPr>
            <a:xfrm>
              <a:off x="860728" y="3236673"/>
              <a:ext cx="2819831" cy="6076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做好现场记录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24487D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12"/>
            </p:custDataLst>
          </p:nvPr>
        </p:nvGrpSpPr>
        <p:grpSpPr>
          <a:xfrm rot="0">
            <a:off x="7267576" y="3929380"/>
            <a:ext cx="3688080" cy="1525905"/>
            <a:chOff x="860728" y="3236673"/>
            <a:chExt cx="3691970" cy="1525668"/>
          </a:xfrm>
        </p:grpSpPr>
        <p:sp>
          <p:nvSpPr>
            <p:cNvPr id="13" name="矩形 12"/>
            <p:cNvSpPr/>
            <p:nvPr>
              <p:custDataLst>
                <p:tags r:id="rId13"/>
              </p:custDataLst>
            </p:nvPr>
          </p:nvSpPr>
          <p:spPr>
            <a:xfrm>
              <a:off x="864542" y="3674755"/>
              <a:ext cx="3688156" cy="108758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在对部分措辞或描述拿捏不准时可以使用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ai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润色，但一定要检查、自己重新修改，</a:t>
              </a:r>
              <a:r>
                <a:rPr kumimoji="0" lang="en-US" altLang="zh-CN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ai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很多表述有所欠缺</a:t>
              </a:r>
              <a:endParaRPr kumimoji="0" lang="zh-CN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14"/>
              </p:custDataLst>
            </p:nvPr>
          </p:nvSpPr>
          <p:spPr>
            <a:xfrm>
              <a:off x="860728" y="3236673"/>
              <a:ext cx="2232472" cy="60760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合理使用</a:t>
              </a: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24487D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ai</a:t>
              </a:r>
              <a:endPara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24487D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  <p:sp>
        <p:nvSpPr>
          <p:cNvPr id="18" name="椭圆 17"/>
          <p:cNvSpPr/>
          <p:nvPr>
            <p:custDataLst>
              <p:tags r:id="rId15"/>
            </p:custDataLst>
          </p:nvPr>
        </p:nvSpPr>
        <p:spPr>
          <a:xfrm>
            <a:off x="6492240" y="1720215"/>
            <a:ext cx="344170" cy="379095"/>
          </a:xfrm>
          <a:prstGeom prst="ellipse">
            <a:avLst/>
          </a:prstGeom>
          <a:solidFill>
            <a:srgbClr val="295892"/>
          </a:solidFill>
          <a:ln w="19050">
            <a:solidFill>
              <a:sysClr val="window" lastClr="FFFFFF"/>
            </a:solidFill>
          </a:ln>
          <a:effectLst>
            <a:outerShdw blurRad="101600" dist="12700" sx="102000" sy="102000" algn="ctr" rotWithShape="0">
              <a:srgbClr val="4472C4">
                <a:lumMod val="40000"/>
                <a:lumOff val="60000"/>
                <a:alpha val="20000"/>
              </a:srgbClr>
            </a:outerShdw>
          </a:effectLst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椭圆 20"/>
          <p:cNvSpPr/>
          <p:nvPr>
            <p:custDataLst>
              <p:tags r:id="rId16"/>
            </p:custDataLst>
          </p:nvPr>
        </p:nvSpPr>
        <p:spPr>
          <a:xfrm>
            <a:off x="1134110" y="4112260"/>
            <a:ext cx="344170" cy="379095"/>
          </a:xfrm>
          <a:prstGeom prst="ellipse">
            <a:avLst/>
          </a:prstGeom>
          <a:solidFill>
            <a:srgbClr val="295892"/>
          </a:solidFill>
          <a:ln w="19050">
            <a:solidFill>
              <a:sysClr val="window" lastClr="FFFFFF"/>
            </a:solidFill>
          </a:ln>
          <a:effectLst>
            <a:outerShdw blurRad="101600" dist="12700" sx="102000" sy="102000" algn="ctr" rotWithShape="0">
              <a:srgbClr val="4472C4">
                <a:lumMod val="40000"/>
                <a:lumOff val="60000"/>
                <a:alpha val="20000"/>
              </a:srgbClr>
            </a:outerShdw>
          </a:effectLst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7" name="椭圆 26"/>
          <p:cNvSpPr/>
          <p:nvPr>
            <p:custDataLst>
              <p:tags r:id="rId17"/>
            </p:custDataLst>
          </p:nvPr>
        </p:nvSpPr>
        <p:spPr>
          <a:xfrm>
            <a:off x="6492240" y="4091305"/>
            <a:ext cx="344170" cy="379095"/>
          </a:xfrm>
          <a:prstGeom prst="ellipse">
            <a:avLst/>
          </a:prstGeom>
          <a:solidFill>
            <a:srgbClr val="295892"/>
          </a:solidFill>
          <a:ln w="19050">
            <a:solidFill>
              <a:sysClr val="window" lastClr="FFFFFF"/>
            </a:solidFill>
          </a:ln>
          <a:effectLst>
            <a:outerShdw blurRad="101600" dist="12700" sx="102000" sy="102000" algn="ctr" rotWithShape="0">
              <a:srgbClr val="4472C4">
                <a:lumMod val="40000"/>
                <a:lumOff val="60000"/>
                <a:alpha val="20000"/>
              </a:srgbClr>
            </a:outerShdw>
          </a:effectLst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970020" y="742950"/>
            <a:ext cx="425323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ea"/>
                <a:sym typeface="+mn-lt"/>
              </a:rPr>
              <a:t>撰写推文注意点！！！</a:t>
            </a:r>
            <a:endParaRPr kumimoji="0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ea"/>
              <a:sym typeface="+mn-lt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 flipV="1">
            <a:off x="2009005" y="4174201"/>
            <a:ext cx="8173990" cy="1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任意多边形: 形状 12"/>
          <p:cNvSpPr/>
          <p:nvPr>
            <p:custDataLst>
              <p:tags r:id="rId3"/>
            </p:custDataLst>
          </p:nvPr>
        </p:nvSpPr>
        <p:spPr>
          <a:xfrm rot="352998">
            <a:off x="2425520" y="2017473"/>
            <a:ext cx="1207527" cy="1826410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4040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4" name="任意多边形: 形状 13"/>
          <p:cNvSpPr/>
          <p:nvPr>
            <p:custDataLst>
              <p:tags r:id="rId4"/>
            </p:custDataLst>
          </p:nvPr>
        </p:nvSpPr>
        <p:spPr>
          <a:xfrm>
            <a:off x="2257550" y="1958822"/>
            <a:ext cx="1361660" cy="1878496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2958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5" name="椭圆 14"/>
          <p:cNvSpPr/>
          <p:nvPr>
            <p:custDataLst>
              <p:tags r:id="rId5"/>
            </p:custDataLst>
          </p:nvPr>
        </p:nvSpPr>
        <p:spPr>
          <a:xfrm>
            <a:off x="2798813" y="4034636"/>
            <a:ext cx="279133" cy="27913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6" name="任意多边形: 形状 15"/>
          <p:cNvSpPr/>
          <p:nvPr>
            <p:custDataLst>
              <p:tags r:id="rId6"/>
            </p:custDataLst>
          </p:nvPr>
        </p:nvSpPr>
        <p:spPr>
          <a:xfrm rot="352998">
            <a:off x="4514202" y="2017473"/>
            <a:ext cx="1207527" cy="1826410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4040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7" name="任意多边形: 形状 16"/>
          <p:cNvSpPr/>
          <p:nvPr>
            <p:custDataLst>
              <p:tags r:id="rId7"/>
            </p:custDataLst>
          </p:nvPr>
        </p:nvSpPr>
        <p:spPr>
          <a:xfrm>
            <a:off x="4346232" y="1958822"/>
            <a:ext cx="1361660" cy="1878496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7C9E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8" name="椭圆 17"/>
          <p:cNvSpPr/>
          <p:nvPr>
            <p:custDataLst>
              <p:tags r:id="rId8"/>
            </p:custDataLst>
          </p:nvPr>
        </p:nvSpPr>
        <p:spPr>
          <a:xfrm>
            <a:off x="4887495" y="4034636"/>
            <a:ext cx="279133" cy="27913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19" name="任意多边形: 形状 18"/>
          <p:cNvSpPr/>
          <p:nvPr>
            <p:custDataLst>
              <p:tags r:id="rId9"/>
            </p:custDataLst>
          </p:nvPr>
        </p:nvSpPr>
        <p:spPr>
          <a:xfrm rot="352998">
            <a:off x="6602884" y="2017473"/>
            <a:ext cx="1207527" cy="1826410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4040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0" name="任意多边形: 形状 19"/>
          <p:cNvSpPr/>
          <p:nvPr>
            <p:custDataLst>
              <p:tags r:id="rId10"/>
            </p:custDataLst>
          </p:nvPr>
        </p:nvSpPr>
        <p:spPr>
          <a:xfrm>
            <a:off x="6434914" y="1958822"/>
            <a:ext cx="1361660" cy="1878496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FFDB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1" name="椭圆 20"/>
          <p:cNvSpPr/>
          <p:nvPr>
            <p:custDataLst>
              <p:tags r:id="rId11"/>
            </p:custDataLst>
          </p:nvPr>
        </p:nvSpPr>
        <p:spPr>
          <a:xfrm>
            <a:off x="6976177" y="4034636"/>
            <a:ext cx="279133" cy="27913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2" name="任意多边形: 形状 21"/>
          <p:cNvSpPr/>
          <p:nvPr>
            <p:custDataLst>
              <p:tags r:id="rId12"/>
            </p:custDataLst>
          </p:nvPr>
        </p:nvSpPr>
        <p:spPr>
          <a:xfrm rot="352998">
            <a:off x="8691566" y="2017473"/>
            <a:ext cx="1207527" cy="1826410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40404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3" name="任意多边形: 形状 22"/>
          <p:cNvSpPr/>
          <p:nvPr>
            <p:custDataLst>
              <p:tags r:id="rId13"/>
            </p:custDataLst>
          </p:nvPr>
        </p:nvSpPr>
        <p:spPr>
          <a:xfrm>
            <a:off x="8523596" y="1958822"/>
            <a:ext cx="1361660" cy="1878496"/>
          </a:xfrm>
          <a:custGeom>
            <a:avLst/>
            <a:gdLst>
              <a:gd name="connsiteX0" fmla="*/ 0 w 1361660"/>
              <a:gd name="connsiteY0" fmla="*/ 0 h 1878496"/>
              <a:gd name="connsiteX1" fmla="*/ 1361660 w 1361660"/>
              <a:gd name="connsiteY1" fmla="*/ 0 h 1878496"/>
              <a:gd name="connsiteX2" fmla="*/ 1361660 w 1361660"/>
              <a:gd name="connsiteY2" fmla="*/ 1262269 h 1878496"/>
              <a:gd name="connsiteX3" fmla="*/ 680830 w 1361660"/>
              <a:gd name="connsiteY3" fmla="*/ 1878496 h 1878496"/>
              <a:gd name="connsiteX4" fmla="*/ 0 w 1361660"/>
              <a:gd name="connsiteY4" fmla="*/ 1262269 h 187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1660" h="1878496">
                <a:moveTo>
                  <a:pt x="0" y="0"/>
                </a:moveTo>
                <a:lnTo>
                  <a:pt x="1361660" y="0"/>
                </a:lnTo>
                <a:lnTo>
                  <a:pt x="1361660" y="1262269"/>
                </a:lnTo>
                <a:lnTo>
                  <a:pt x="680830" y="1878496"/>
                </a:lnTo>
                <a:lnTo>
                  <a:pt x="0" y="1262269"/>
                </a:lnTo>
                <a:close/>
              </a:path>
            </a:pathLst>
          </a:custGeom>
          <a:solidFill>
            <a:srgbClr val="AED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4" name="椭圆 23"/>
          <p:cNvSpPr/>
          <p:nvPr>
            <p:custDataLst>
              <p:tags r:id="rId14"/>
            </p:custDataLst>
          </p:nvPr>
        </p:nvSpPr>
        <p:spPr>
          <a:xfrm>
            <a:off x="9064859" y="4034636"/>
            <a:ext cx="279133" cy="27913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" name="文本框1"/>
          <p:cNvSpPr txBox="1"/>
          <p:nvPr>
            <p:custDataLst>
              <p:tags r:id="rId15"/>
            </p:custDataLst>
          </p:nvPr>
        </p:nvSpPr>
        <p:spPr>
          <a:xfrm>
            <a:off x="1052830" y="4448175"/>
            <a:ext cx="26708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宣传稿件不得出现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党建＋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”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，可使用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党建引领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XX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的工作模式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”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进行表述；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7" name="文本框1"/>
          <p:cNvSpPr txBox="1"/>
          <p:nvPr>
            <p:custDataLst>
              <p:tags r:id="rId16"/>
            </p:custDataLst>
          </p:nvPr>
        </p:nvSpPr>
        <p:spPr>
          <a:xfrm>
            <a:off x="3869690" y="4448175"/>
            <a:ext cx="228917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多个院系、党支部共同开展活动，不得出现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“xx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联合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xx”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的表述，可改为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共同、携手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”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29" name="文本框1"/>
          <p:cNvSpPr txBox="1"/>
          <p:nvPr>
            <p:custDataLst>
              <p:tags r:id="rId17"/>
            </p:custDataLst>
          </p:nvPr>
        </p:nvSpPr>
        <p:spPr>
          <a:xfrm>
            <a:off x="6290310" y="4448175"/>
            <a:ext cx="193167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一般会议不用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大会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”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、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“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召开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”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表述，只有团（党）员大会使用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31" name="文本框1"/>
          <p:cNvSpPr txBox="1"/>
          <p:nvPr>
            <p:custDataLst>
              <p:tags r:id="rId18"/>
            </p:custDataLst>
          </p:nvPr>
        </p:nvSpPr>
        <p:spPr>
          <a:xfrm>
            <a:off x="8387080" y="4448175"/>
            <a:ext cx="23012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一篇推文中，如果开头提到了活动某位参与者的职位，那后文提到他时不用再提职位。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295892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33" name="文本框1"/>
          <p:cNvSpPr txBox="1"/>
          <p:nvPr>
            <p:custDataLst>
              <p:tags r:id="rId19"/>
            </p:custDataLst>
          </p:nvPr>
        </p:nvSpPr>
        <p:spPr>
          <a:xfrm>
            <a:off x="2134355" y="2323153"/>
            <a:ext cx="1589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01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34" name="文本框1"/>
          <p:cNvSpPr txBox="1"/>
          <p:nvPr>
            <p:custDataLst>
              <p:tags r:id="rId20"/>
            </p:custDataLst>
          </p:nvPr>
        </p:nvSpPr>
        <p:spPr>
          <a:xfrm>
            <a:off x="4241969" y="2323153"/>
            <a:ext cx="1589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02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35" name="文本框1"/>
          <p:cNvSpPr txBox="1"/>
          <p:nvPr>
            <p:custDataLst>
              <p:tags r:id="rId21"/>
            </p:custDataLst>
          </p:nvPr>
        </p:nvSpPr>
        <p:spPr>
          <a:xfrm>
            <a:off x="6349583" y="2323153"/>
            <a:ext cx="1589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03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  <p:sp>
        <p:nvSpPr>
          <p:cNvPr id="36" name="文本框1"/>
          <p:cNvSpPr txBox="1"/>
          <p:nvPr>
            <p:custDataLst>
              <p:tags r:id="rId22"/>
            </p:custDataLst>
          </p:nvPr>
        </p:nvSpPr>
        <p:spPr>
          <a:xfrm>
            <a:off x="8419333" y="2323153"/>
            <a:ext cx="1589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rPr>
              <a:t>04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字研欢乐宋简" panose="00020600040101010101" charset="-122"/>
              <a:ea typeface="汉仪字研欢乐宋简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4" name="组合 23"/>
          <p:cNvGrpSpPr/>
          <p:nvPr/>
        </p:nvGrpSpPr>
        <p:grpSpPr>
          <a:xfrm rot="0">
            <a:off x="4480560" y="1442720"/>
            <a:ext cx="3980180" cy="2880360"/>
            <a:chOff x="3992659" y="1983294"/>
            <a:chExt cx="3980180" cy="2880360"/>
          </a:xfrm>
        </p:grpSpPr>
        <p:sp>
          <p:nvSpPr>
            <p:cNvPr id="25" name="矩形 24"/>
            <p:cNvSpPr/>
            <p:nvPr/>
          </p:nvSpPr>
          <p:spPr>
            <a:xfrm>
              <a:off x="4722216" y="1983294"/>
              <a:ext cx="2160270" cy="22148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 w="0"/>
                  <a:solidFill>
                    <a:srgbClr val="295892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03</a:t>
              </a:r>
              <a:endParaRPr kumimoji="0" lang="en-US" altLang="zh-CN" sz="13800" b="1" i="0" u="none" strike="noStrike" kern="1200" cap="none" spc="0" normalizeH="0" baseline="0" noProof="0" dirty="0">
                <a:ln w="0"/>
                <a:solidFill>
                  <a:srgbClr val="29589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992659" y="3756849"/>
              <a:ext cx="3980180" cy="11068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389A3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600" b="1" i="0" u="none" strike="noStrike" kern="800" cap="none" spc="800" normalizeH="0" baseline="0" noProof="0" dirty="0">
                  <a:ln>
                    <a:noFill/>
                  </a:ln>
                  <a:solidFill>
                    <a:srgbClr val="295892"/>
                  </a:solidFill>
                  <a:effectLst/>
                  <a:uLnTx/>
                  <a:uFillTx/>
                  <a:latin typeface="汉仪字研欢乐宋简" panose="00020600040101010101" charset="-122"/>
                  <a:ea typeface="汉仪字研欢乐宋简" panose="00020600040101010101" charset="-122"/>
                  <a:cs typeface="+mn-cs"/>
                </a:rPr>
                <a:t>图片相关</a:t>
              </a:r>
              <a:endParaRPr kumimoji="0" lang="zh-CN" altLang="en-US" sz="6600" b="1" i="0" u="none" strike="noStrike" kern="800" cap="none" spc="800" normalizeH="0" baseline="0" noProof="0" dirty="0">
                <a:ln>
                  <a:noFill/>
                </a:ln>
                <a:solidFill>
                  <a:srgbClr val="295892"/>
                </a:solidFill>
                <a:effectLst/>
                <a:uLnTx/>
                <a:uFillTx/>
                <a:latin typeface="汉仪字研欢乐宋简" panose="00020600040101010101" charset="-122"/>
                <a:ea typeface="汉仪字研欢乐宋简" panose="00020600040101010101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10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1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2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3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4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5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6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7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8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19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20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1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2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3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4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5.xml><?xml version="1.0" encoding="utf-8"?>
<p:tagLst xmlns:p="http://schemas.openxmlformats.org/presentationml/2006/main">
  <p:tag name="KSO_WM_DIAGRAM_VIRTUALLY_FRAME" val="{&quot;height&quot;:370.89998528894574,&quot;left&quot;:75.5,&quot;top&quot;:84.8,&quot;width&quot;:787.1500870008331}"/>
</p:tagLst>
</file>

<file path=ppt/tags/tag26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27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28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29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30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1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2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3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4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5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6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7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8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39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40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1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2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3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4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5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6.xml><?xml version="1.0" encoding="utf-8"?>
<p:tagLst xmlns:p="http://schemas.openxmlformats.org/presentationml/2006/main">
  <p:tag name="KSO_WM_DIAGRAM_VIRTUALLY_FRAME" val="{&quot;height&quot;:644.2620472440946,&quot;left&quot;:52.7,&quot;top&quot;:154.2379527559055,&quot;width&quot;:749.1410236220472}"/>
</p:tagLst>
</file>

<file path=ppt/tags/tag47.xml><?xml version="1.0" encoding="utf-8"?>
<p:tagLst xmlns:p="http://schemas.openxmlformats.org/presentationml/2006/main">
  <p:tag name="KSO_WM_DIAGRAM_VIRTUALLY_FRAME" val="{&quot;height&quot;:295.9344881889764,&quot;left&quot;:429.686062992126,&quot;top&quot;:152.5655118110236,&quot;width&quot;:485.21393700787405}"/>
</p:tagLst>
</file>

<file path=ppt/tags/tag48.xml><?xml version="1.0" encoding="utf-8"?>
<p:tagLst xmlns:p="http://schemas.openxmlformats.org/presentationml/2006/main">
  <p:tag name="KSO_WM_DIAGRAM_VIRTUALLY_FRAME" val="{&quot;height&quot;:295.9344881889764,&quot;left&quot;:429.686062992126,&quot;top&quot;:152.5655118110236,&quot;width&quot;:485.21393700787405}"/>
</p:tagLst>
</file>

<file path=ppt/tags/tag49.xml><?xml version="1.0" encoding="utf-8"?>
<p:tagLst xmlns:p="http://schemas.openxmlformats.org/presentationml/2006/main">
  <p:tag name="KSO_WM_DIAGRAM_VIRTUALLY_FRAME" val="{&quot;height&quot;:295.9344881889764,&quot;left&quot;:429.686062992126,&quot;top&quot;:152.5655118110236,&quot;width&quot;:485.21393700787405}"/>
</p:tagLst>
</file>

<file path=ppt/tags/tag5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50.xml><?xml version="1.0" encoding="utf-8"?>
<p:tagLst xmlns:p="http://schemas.openxmlformats.org/presentationml/2006/main">
  <p:tag name="KSO_WM_DIAGRAM_VIRTUALLY_FRAME" val="{&quot;height&quot;:295.9344881889764,&quot;left&quot;:429.686062992126,&quot;top&quot;:152.5655118110236,&quot;width&quot;:485.21393700787405}"/>
</p:tagLst>
</file>

<file path=ppt/tags/tag51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2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3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4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5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6.xml><?xml version="1.0" encoding="utf-8"?>
<p:tagLst xmlns:p="http://schemas.openxmlformats.org/presentationml/2006/main">
  <p:tag name="KSO_WM_DIAGRAM_VIRTUALLY_FRAME" val="{&quot;height&quot;:257.8,&quot;left&quot;:139.25,&quot;top&quot;:167.3,&quot;width&quot;:725.85}"/>
</p:tagLst>
</file>

<file path=ppt/tags/tag57.xml><?xml version="1.0" encoding="utf-8"?>
<p:tagLst xmlns:p="http://schemas.openxmlformats.org/presentationml/2006/main">
  <p:tag name="commondata" val="eyJoZGlkIjoiZDA0NTIwZDViNWM4YTE0MjViODVlMmE4ZWU1YzY3NzIifQ=="/>
</p:tagLst>
</file>

<file path=ppt/tags/tag6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7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8.xml><?xml version="1.0" encoding="utf-8"?>
<p:tagLst xmlns:p="http://schemas.openxmlformats.org/presentationml/2006/main">
  <p:tag name="KSO_WM_DIAGRAM_VIRTUALLY_FRAME" val="{&quot;height&quot;:184.7,&quot;left&quot;:150.5911023622047,&quot;top&quot;:214.2,&quot;width&quot;:737.0588976377952}"/>
</p:tagLst>
</file>

<file path=ppt/tags/tag9.xml><?xml version="1.0" encoding="utf-8"?>
<p:tagLst xmlns:p="http://schemas.openxmlformats.org/presentationml/2006/main">
  <p:tag name="KSO_WM_DIAGRAM_VIRTUALLY_FRAME" val="{&quot;height&quot;:379.65,&quot;left&quot;:48.75,&quot;top&quot;:121.7,&quot;width&quot;:801.9475590551181}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1299</Words>
  <Application>WPS 演示</Application>
  <PresentationFormat>宽屏</PresentationFormat>
  <Paragraphs>165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汉仪字研欢乐宋简</vt:lpstr>
      <vt:lpstr>微软雅黑</vt:lpstr>
      <vt:lpstr>MV Boli</vt:lpstr>
      <vt:lpstr>等线</vt:lpstr>
      <vt:lpstr>Arial Unicode MS</vt:lpstr>
      <vt:lpstr>等线 Light</vt:lpstr>
      <vt:lpstr>Calibri</vt:lpstr>
      <vt:lpstr>方正苏新诗柳楷简体</vt:lpstr>
      <vt:lpstr>汉仪字研欢乐宋W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周悦</cp:lastModifiedBy>
  <cp:revision>159</cp:revision>
  <dcterms:created xsi:type="dcterms:W3CDTF">2019-06-19T02:08:00Z</dcterms:created>
  <dcterms:modified xsi:type="dcterms:W3CDTF">2025-11-13T14:22:16Z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39679D8F7B5D4B3D9A3EDC2B28C7FA5F_11</vt:lpwstr>
  </property>
</Properties>
</file>